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8" r:id="rId3"/>
    <p:sldId id="279" r:id="rId4"/>
    <p:sldId id="259" r:id="rId5"/>
    <p:sldId id="272" r:id="rId6"/>
    <p:sldId id="284" r:id="rId7"/>
    <p:sldId id="271" r:id="rId8"/>
    <p:sldId id="283" r:id="rId9"/>
    <p:sldId id="289" r:id="rId10"/>
    <p:sldId id="261" r:id="rId11"/>
    <p:sldId id="262" r:id="rId12"/>
    <p:sldId id="263" r:id="rId13"/>
    <p:sldId id="288" r:id="rId14"/>
    <p:sldId id="274" r:id="rId15"/>
    <p:sldId id="276" r:id="rId16"/>
    <p:sldId id="281" r:id="rId17"/>
    <p:sldId id="287" r:id="rId18"/>
    <p:sldId id="275" r:id="rId19"/>
    <p:sldId id="264" r:id="rId20"/>
    <p:sldId id="282" r:id="rId21"/>
    <p:sldId id="285" r:id="rId22"/>
    <p:sldId id="265" r:id="rId23"/>
    <p:sldId id="286" r:id="rId24"/>
    <p:sldId id="278" r:id="rId25"/>
    <p:sldId id="277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/>
    <p:restoredTop sz="94304"/>
  </p:normalViewPr>
  <p:slideViewPr>
    <p:cSldViewPr snapToGrid="0" snapToObjects="1">
      <p:cViewPr varScale="1">
        <p:scale>
          <a:sx n="110" d="100"/>
          <a:sy n="110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5202-953A-A54B-97DD-984AC5553DFC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47B85-4217-7D40-899D-2E3436AB2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3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bytes.com/bytes/2015/02/24/running-a-flask-app-on-aws-ec2/" TargetMode="External"/><Relationship Id="rId4" Type="http://schemas.openxmlformats.org/officeDocument/2006/relationships/hyperlink" Target="https://medium.com/paper-club/paper-review-dropout-a-simple-way-to-prevent-neural-networks-from-overfitting-4f25e8f2283a" TargetMode="External"/><Relationship Id="rId5" Type="http://schemas.openxmlformats.org/officeDocument/2006/relationships/hyperlink" Target="https://keras.io/models/sequential/" TargetMode="External"/><Relationship Id="rId6" Type="http://schemas.openxmlformats.org/officeDocument/2006/relationships/hyperlink" Target="https://archive.ics.uci.edu/ml/datasets/Sentiment+Labelled+Sentences" TargetMode="External"/><Relationship Id="rId7" Type="http://schemas.openxmlformats.org/officeDocument/2006/relationships/hyperlink" Target="https://arxiv.org/pdf/1612.01556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2.cs.duke.edu/courses/spring14/compsci290/assignments/lab02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ics.uci.edu/ml/datasets/Sentiment+Labelled+Sentences" TargetMode="External"/><Relationship Id="rId3" Type="http://schemas.openxmlformats.org/officeDocument/2006/relationships/hyperlink" Target="http://cs.stanford.edu/people/alecmgo/trainingandtestdata.zi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 Sentiment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367388"/>
          </a:xfrm>
        </p:spPr>
        <p:txBody>
          <a:bodyPr/>
          <a:lstStyle/>
          <a:p>
            <a:r>
              <a:rPr lang="en-US" dirty="0" smtClean="0"/>
              <a:t>Donna Alex </a:t>
            </a:r>
          </a:p>
          <a:p>
            <a:r>
              <a:rPr lang="en-US" dirty="0" smtClean="0"/>
              <a:t>General Assembly </a:t>
            </a:r>
            <a:r>
              <a:rPr lang="mr-IN" dirty="0" smtClean="0"/>
              <a:t>–</a:t>
            </a:r>
            <a:r>
              <a:rPr lang="en-US" dirty="0" smtClean="0"/>
              <a:t> DSI </a:t>
            </a:r>
            <a:r>
              <a:rPr lang="mr-IN" dirty="0" smtClean="0"/>
              <a:t>–</a:t>
            </a:r>
            <a:r>
              <a:rPr lang="en-US" dirty="0" smtClean="0"/>
              <a:t> San Francisco</a:t>
            </a:r>
          </a:p>
          <a:p>
            <a:r>
              <a:rPr lang="en-US" dirty="0" smtClean="0"/>
              <a:t>Friday, April </a:t>
            </a:r>
            <a:r>
              <a:rPr lang="mr-IN" dirty="0" smtClean="0"/>
              <a:t>–</a:t>
            </a:r>
            <a:r>
              <a:rPr lang="en-US" dirty="0" smtClean="0"/>
              <a:t> 6 - 2018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967" y="3843339"/>
            <a:ext cx="776671" cy="769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95" y="3698520"/>
            <a:ext cx="88392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4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888" y="452718"/>
            <a:ext cx="8660946" cy="700263"/>
          </a:xfrm>
        </p:spPr>
        <p:txBody>
          <a:bodyPr/>
          <a:lstStyle/>
          <a:p>
            <a:r>
              <a:rPr lang="en-US" sz="3200" b="1" dirty="0" smtClean="0"/>
              <a:t>Positive sentences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words and their count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28" y="1152982"/>
            <a:ext cx="5490971" cy="50895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0" y="1338719"/>
            <a:ext cx="5930737" cy="4590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53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452718"/>
            <a:ext cx="9343698" cy="700265"/>
          </a:xfrm>
        </p:spPr>
        <p:txBody>
          <a:bodyPr/>
          <a:lstStyle/>
          <a:p>
            <a:r>
              <a:rPr lang="en-US" sz="3200" b="1" dirty="0" smtClean="0"/>
              <a:t>Negative sentences </a:t>
            </a:r>
            <a:r>
              <a:rPr lang="mr-IN" sz="3200" b="1" dirty="0"/>
              <a:t>–</a:t>
            </a:r>
            <a:r>
              <a:rPr lang="en-US" sz="3200" b="1" dirty="0"/>
              <a:t> words and their count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1152983"/>
            <a:ext cx="5474208" cy="490644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309688"/>
            <a:ext cx="5742432" cy="4396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286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2786"/>
          </a:xfrm>
        </p:spPr>
        <p:txBody>
          <a:bodyPr/>
          <a:lstStyle/>
          <a:p>
            <a:r>
              <a:rPr lang="en-US" sz="2800" b="1" dirty="0" smtClean="0"/>
              <a:t>5. </a:t>
            </a:r>
            <a:r>
              <a:rPr lang="en-US" sz="2800" b="1" dirty="0"/>
              <a:t>Selecting machine learning models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712101"/>
              </p:ext>
            </p:extLst>
          </p:nvPr>
        </p:nvGraphicFramePr>
        <p:xfrm>
          <a:off x="1103313" y="1861928"/>
          <a:ext cx="8947150" cy="420573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473575"/>
                <a:gridCol w="4473575"/>
              </a:tblGrid>
              <a:tr h="73446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MODELS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VALUES</a:t>
                      </a:r>
                      <a:endParaRPr lang="en-US" b="0" dirty="0"/>
                    </a:p>
                  </a:txBody>
                  <a:tcPr/>
                </a:tc>
              </a:tr>
              <a:tr h="878329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/>
                        <a:t>Logistic</a:t>
                      </a:r>
                      <a:r>
                        <a:rPr lang="en-US" baseline="0" dirty="0" smtClean="0"/>
                        <a:t>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 : </a:t>
                      </a:r>
                      <a:r>
                        <a:rPr lang="nb-NO" dirty="0" smtClean="0"/>
                        <a:t>84%</a:t>
                      </a:r>
                    </a:p>
                    <a:p>
                      <a:r>
                        <a:rPr lang="en-US" dirty="0" smtClean="0"/>
                        <a:t>Test : </a:t>
                      </a:r>
                      <a:r>
                        <a:rPr lang="is-IS" dirty="0" smtClean="0"/>
                        <a:t>82%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852291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 : </a:t>
                      </a:r>
                      <a:r>
                        <a:rPr lang="is-IS" dirty="0" smtClean="0"/>
                        <a:t>98%</a:t>
                      </a:r>
                    </a:p>
                    <a:p>
                      <a:r>
                        <a:rPr lang="en-US" dirty="0" smtClean="0"/>
                        <a:t>Test : </a:t>
                      </a:r>
                      <a:r>
                        <a:rPr lang="is-IS" dirty="0" smtClean="0"/>
                        <a:t>77%</a:t>
                      </a:r>
                      <a:endParaRPr lang="en-US" dirty="0"/>
                    </a:p>
                  </a:txBody>
                  <a:tcPr/>
                </a:tc>
              </a:tr>
              <a:tr h="852291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 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 : </a:t>
                      </a:r>
                      <a:r>
                        <a:rPr lang="is-IS" dirty="0" smtClean="0"/>
                        <a:t>70% </a:t>
                      </a:r>
                    </a:p>
                    <a:p>
                      <a:r>
                        <a:rPr lang="en-US" dirty="0" smtClean="0"/>
                        <a:t>Test : </a:t>
                      </a:r>
                      <a:r>
                        <a:rPr lang="is-IS" dirty="0" smtClean="0"/>
                        <a:t>70%</a:t>
                      </a:r>
                      <a:r>
                        <a:rPr lang="is-I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852291">
                <a:tc>
                  <a:txBody>
                    <a:bodyPr/>
                    <a:lstStyle/>
                    <a:p>
                      <a:r>
                        <a:rPr lang="en-US" dirty="0" smtClean="0"/>
                        <a:t>Naive 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 : </a:t>
                      </a:r>
                      <a:r>
                        <a:rPr lang="en-US" dirty="0" smtClean="0"/>
                        <a:t>81% </a:t>
                      </a:r>
                    </a:p>
                    <a:p>
                      <a:r>
                        <a:rPr lang="en-US" dirty="0" smtClean="0"/>
                        <a:t>Test : </a:t>
                      </a:r>
                      <a:r>
                        <a:rPr lang="cs-CZ" dirty="0" smtClean="0"/>
                        <a:t>80%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0" y="5300662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6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xmlns="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FB3CEA1-88D9-42FB-88ED-1E9807FE65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8" y="643467"/>
            <a:ext cx="10561263" cy="37090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9A6C928E-4252-4F33-8C34-E50A12A317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80751"/>
              </p:ext>
            </p:extLst>
          </p:nvPr>
        </p:nvGraphicFramePr>
        <p:xfrm>
          <a:off x="914400" y="4348724"/>
          <a:ext cx="10338816" cy="18336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586864"/>
                <a:gridCol w="6751952"/>
              </a:tblGrid>
              <a:tr h="361942">
                <a:tc>
                  <a:txBody>
                    <a:bodyPr/>
                    <a:lstStyle/>
                    <a:p>
                      <a:r>
                        <a:rPr lang="en-US" dirty="0" smtClean="0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TAKEN FOR FITTING THE MODEL</a:t>
                      </a:r>
                      <a:endParaRPr lang="en-US" dirty="0"/>
                    </a:p>
                  </a:txBody>
                  <a:tcPr/>
                </a:tc>
              </a:tr>
              <a:tr h="36696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LOGISTIC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REGRESSION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dirty="0" smtClean="0">
                          <a:solidFill>
                            <a:schemeClr val="bg1"/>
                          </a:solidFill>
                        </a:rPr>
                        <a:t>CPU times: user 53.4 s, sys: 48 ms, total: 53.5 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696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1600" dirty="0" smtClean="0">
                          <a:solidFill>
                            <a:schemeClr val="bg1"/>
                          </a:solidFill>
                        </a:rPr>
                        <a:t>CPU times: user 1h 15min 28s, sys: 1.14 s, total: 1h 15min 29s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696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GRADIENT BOOST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CPU times: user 24min 10s, sys: 1.28 s, total: 24min 12s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66969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NAÏVE BAYES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CPU times: user 460 ms, sys: 0 ns, total: 460 ms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1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23">
            <a:extLst>
              <a:ext uri="{FF2B5EF4-FFF2-40B4-BE49-F238E27FC236}">
                <a16:creationId xmlns:a16="http://schemas.microsoft.com/office/drawing/2014/main" xmlns="" id="{C866818C-1E5F-475A-B310-3C06B555FB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CED8A8E7-35BC-4471-B4CF-ACFC3E7F06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EB0BF28-EC06-4525-BF31-73A9489ADB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09" y="1255281"/>
            <a:ext cx="5449471" cy="1662088"/>
          </a:xfrm>
          <a:prstGeom prst="rect">
            <a:avLst/>
          </a:prstGeom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D12AFDE8-E1ED-4A49-B8B3-4953F4B8A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51" y="3526971"/>
            <a:ext cx="4612589" cy="272142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b="1"/>
              <a:t>6. Neural Network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Neural networks(NN) are typically organized in layers.</a:t>
            </a:r>
          </a:p>
          <a:p>
            <a:endParaRPr lang="en-US" dirty="0"/>
          </a:p>
          <a:p>
            <a:r>
              <a:rPr lang="en-US" dirty="0"/>
              <a:t> Layers in NN </a:t>
            </a:r>
          </a:p>
          <a:p>
            <a:endParaRPr lang="en-US" dirty="0"/>
          </a:p>
          <a:p>
            <a:r>
              <a:rPr lang="en-US" dirty="0"/>
              <a:t>Communication and Processing in NN</a:t>
            </a:r>
          </a:p>
          <a:p>
            <a:endParaRPr lang="en-US" dirty="0"/>
          </a:p>
          <a:p>
            <a:r>
              <a:rPr lang="en-US" dirty="0"/>
              <a:t>Activation </a:t>
            </a:r>
            <a:r>
              <a:rPr lang="en-US" dirty="0" smtClean="0"/>
              <a:t>Functions in Neural Network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414528"/>
            <a:ext cx="10777728" cy="5833871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1072896" y="646178"/>
            <a:ext cx="2950464" cy="7589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the data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072896" y="1850137"/>
            <a:ext cx="2950464" cy="73456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all the sentences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72896" y="3038851"/>
            <a:ext cx="2950464" cy="72542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Feature Vectors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072896" y="4218423"/>
            <a:ext cx="2950464" cy="6797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072896" y="5410195"/>
            <a:ext cx="2950464" cy="67665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</a:t>
            </a:r>
          </a:p>
          <a:p>
            <a:pPr algn="ctr"/>
            <a:r>
              <a:rPr lang="en-US" dirty="0" smtClean="0"/>
              <a:t>(Predictions)</a:t>
            </a:r>
            <a:endParaRPr lang="en-US" dirty="0"/>
          </a:p>
        </p:txBody>
      </p:sp>
      <p:sp>
        <p:nvSpPr>
          <p:cNvPr id="26" name="Down Arrow 25"/>
          <p:cNvSpPr/>
          <p:nvPr/>
        </p:nvSpPr>
        <p:spPr>
          <a:xfrm>
            <a:off x="2243327" y="2609089"/>
            <a:ext cx="484632" cy="4541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2243327" y="4922515"/>
            <a:ext cx="484632" cy="4541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2243327" y="3739891"/>
            <a:ext cx="484632" cy="4541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2243327" y="1411233"/>
            <a:ext cx="484632" cy="4541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730496" y="646178"/>
            <a:ext cx="6681216" cy="7589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Loading all 1600000 sentences  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730496" y="1621537"/>
            <a:ext cx="6681216" cy="128015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4730496" y="3063236"/>
            <a:ext cx="6681216" cy="7589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730496" y="4178800"/>
            <a:ext cx="6681216" cy="7589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730496" y="5327898"/>
            <a:ext cx="6681216" cy="75895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Accuracy = 84%</a:t>
            </a:r>
          </a:p>
          <a:p>
            <a:pPr algn="ctr"/>
            <a:r>
              <a:rPr lang="en-US" sz="1600" dirty="0" smtClean="0"/>
              <a:t>Prediction result : Positive(prediction value &gt; 0.5) or Negative(prediction value &lt; 0.5)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4876800" y="1705793"/>
            <a:ext cx="6388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Null value check, Checking if there is equal no. of positive and negative sentences, Checking the data shape.</a:t>
            </a:r>
          </a:p>
          <a:p>
            <a:r>
              <a:rPr lang="en-US" sz="1400" dirty="0">
                <a:solidFill>
                  <a:schemeClr val="bg1"/>
                </a:solidFill>
              </a:rPr>
              <a:t>Removal of any </a:t>
            </a:r>
            <a:r>
              <a:rPr lang="en-US" sz="1400" dirty="0" smtClean="0">
                <a:solidFill>
                  <a:schemeClr val="bg1"/>
                </a:solidFill>
              </a:rPr>
              <a:t>html </a:t>
            </a:r>
            <a:r>
              <a:rPr lang="en-US" sz="1400" dirty="0">
                <a:solidFill>
                  <a:schemeClr val="bg1"/>
                </a:solidFill>
              </a:rPr>
              <a:t>Now we have to define a data cleaning function that will handle the following HTML, @mention, hashtag / numbers, </a:t>
            </a:r>
            <a:r>
              <a:rPr lang="en-US" sz="1400" dirty="0" smtClean="0">
                <a:solidFill>
                  <a:schemeClr val="bg1"/>
                </a:solidFill>
              </a:rPr>
              <a:t>Negations, URL Links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76800" y="3160767"/>
            <a:ext cx="638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TfidfVectorizer(</a:t>
            </a:r>
            <a:r>
              <a:rPr lang="en-US" sz="1400" dirty="0" err="1" smtClean="0">
                <a:solidFill>
                  <a:schemeClr val="bg1"/>
                </a:solidFill>
              </a:rPr>
              <a:t>max_features</a:t>
            </a:r>
            <a:r>
              <a:rPr lang="en-US" sz="1400" dirty="0" smtClean="0">
                <a:solidFill>
                  <a:schemeClr val="bg1"/>
                </a:solidFill>
              </a:rPr>
              <a:t>=100000,ngram_range</a:t>
            </a:r>
            <a:r>
              <a:rPr lang="en-US" sz="1400" dirty="0">
                <a:solidFill>
                  <a:schemeClr val="bg1"/>
                </a:solidFill>
              </a:rPr>
              <a:t>=(</a:t>
            </a:r>
            <a:r>
              <a:rPr lang="en-US" sz="1400" dirty="0" smtClean="0">
                <a:solidFill>
                  <a:schemeClr val="bg1"/>
                </a:solidFill>
              </a:rPr>
              <a:t>1,3))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tvec1.fit(</a:t>
            </a:r>
            <a:r>
              <a:rPr lang="en-US" sz="1400" dirty="0" err="1" smtClean="0">
                <a:solidFill>
                  <a:schemeClr val="bg1"/>
                </a:solidFill>
              </a:rPr>
              <a:t>x_train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76800" y="4315968"/>
            <a:ext cx="63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 input layer, 5 hidden layer, 1 output layer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5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9" y="233343"/>
            <a:ext cx="9252154" cy="1223983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What is TFIDF ?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9" y="1072896"/>
            <a:ext cx="5500686" cy="51755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It weights the count of the word appropriately</a:t>
            </a:r>
            <a:r>
              <a:rPr lang="en-US" sz="2000" dirty="0" smtClean="0"/>
              <a:t>.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TF-IDF </a:t>
            </a:r>
            <a:r>
              <a:rPr lang="en-US" sz="2000" dirty="0"/>
              <a:t>score of a word 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      </a:t>
            </a:r>
            <a:r>
              <a:rPr lang="en-US" sz="2000" dirty="0" smtClean="0"/>
              <a:t>                     TF(word</a:t>
            </a:r>
            <a:r>
              <a:rPr lang="en-US" sz="2000" dirty="0"/>
              <a:t>) * IDF(word)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TF(word) = No. of times the word appeared in the doc / tot. no. of words in the </a:t>
            </a:r>
            <a:r>
              <a:rPr lang="en-US" sz="2000" dirty="0" smtClean="0"/>
              <a:t>doc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I</a:t>
            </a:r>
            <a:r>
              <a:rPr lang="en-US" sz="2000" dirty="0" smtClean="0"/>
              <a:t>DF(word</a:t>
            </a:r>
            <a:r>
              <a:rPr lang="en-US" sz="2000" dirty="0"/>
              <a:t>) = log(No. of docs/ No. of docs that contain word w)</a:t>
            </a:r>
          </a:p>
          <a:p>
            <a:pPr lvl="1"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88" y="1892808"/>
            <a:ext cx="4775200" cy="303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311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6111" y="4536531"/>
            <a:ext cx="103409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you can see here the row marked in red had the best results , so I proceeded with </a:t>
            </a:r>
          </a:p>
          <a:p>
            <a:endParaRPr lang="en-US" dirty="0"/>
          </a:p>
          <a:p>
            <a:r>
              <a:rPr lang="en-US" dirty="0" smtClean="0"/>
              <a:t>N-Grams             :  n(1,3)</a:t>
            </a:r>
          </a:p>
          <a:p>
            <a:r>
              <a:rPr lang="en-US" dirty="0" smtClean="0"/>
              <a:t>Max_features     : 100000</a:t>
            </a:r>
          </a:p>
          <a:p>
            <a:r>
              <a:rPr lang="en-US" dirty="0" smtClean="0"/>
              <a:t>Accuracy           :  Train </a:t>
            </a:r>
            <a:r>
              <a:rPr lang="mr-IN" dirty="0" smtClean="0"/>
              <a:t>–</a:t>
            </a:r>
            <a:r>
              <a:rPr lang="en-US" dirty="0" smtClean="0"/>
              <a:t> 84%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Test </a:t>
            </a:r>
            <a:r>
              <a:rPr lang="mr-IN" dirty="0" smtClean="0"/>
              <a:t>–</a:t>
            </a:r>
            <a:r>
              <a:rPr lang="en-US" dirty="0" smtClean="0"/>
              <a:t> 82%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4" y="1100138"/>
            <a:ext cx="9190410" cy="2900362"/>
          </a:xfrm>
        </p:spPr>
      </p:pic>
    </p:spTree>
    <p:extLst>
      <p:ext uri="{BB962C8B-B14F-4D97-AF65-F5344CB8AC3E}">
        <p14:creationId xmlns:p14="http://schemas.microsoft.com/office/powerpoint/2010/main" val="5700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53568"/>
            <a:ext cx="10344976" cy="63276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87424" y="387096"/>
            <a:ext cx="6352032" cy="15605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tvec1 = TfidfVectorizer(max features =100000,</a:t>
            </a:r>
          </a:p>
          <a:p>
            <a:r>
              <a:rPr lang="en-US" dirty="0"/>
              <a:t>                                         </a:t>
            </a:r>
            <a:r>
              <a:rPr lang="en-US" dirty="0" err="1"/>
              <a:t>ngram_range</a:t>
            </a:r>
            <a:r>
              <a:rPr lang="en-US" dirty="0"/>
              <a:t>=(1, 3))</a:t>
            </a:r>
          </a:p>
          <a:p>
            <a:r>
              <a:rPr lang="en-US" dirty="0"/>
              <a:t>tvec1.fit(</a:t>
            </a:r>
            <a:r>
              <a:rPr lang="en-US" dirty="0" err="1"/>
              <a:t>x_train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328928" y="2077212"/>
            <a:ext cx="9753600" cy="460400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model = Sequential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/>
              <a:t>model.add(Dense(200, activation='</a:t>
            </a:r>
            <a:r>
              <a:rPr lang="en-US" dirty="0" err="1"/>
              <a:t>relu</a:t>
            </a:r>
            <a:r>
              <a:rPr lang="en-US" dirty="0" smtClean="0"/>
              <a:t>', </a:t>
            </a:r>
            <a:r>
              <a:rPr lang="en-US" dirty="0" err="1" smtClean="0"/>
              <a:t>input_dim</a:t>
            </a:r>
            <a:r>
              <a:rPr lang="en-US" dirty="0" smtClean="0"/>
              <a:t>=100000</a:t>
            </a:r>
            <a:r>
              <a:rPr lang="en-US" dirty="0"/>
              <a:t>))</a:t>
            </a:r>
          </a:p>
          <a:p>
            <a:r>
              <a:rPr lang="en-US" dirty="0"/>
              <a:t>model.add(Dropout(0.5))</a:t>
            </a:r>
          </a:p>
          <a:p>
            <a:r>
              <a:rPr lang="en-US" dirty="0"/>
              <a:t>model.add(Dense(100, 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r>
              <a:rPr lang="en-US" dirty="0"/>
              <a:t>model.add(Dropout(0.2))</a:t>
            </a:r>
          </a:p>
          <a:p>
            <a:r>
              <a:rPr lang="en-US" dirty="0"/>
              <a:t>model.add(Dense(50, 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r>
              <a:rPr lang="en-US" dirty="0"/>
              <a:t>model.add(Dense(10, activation='</a:t>
            </a:r>
            <a:r>
              <a:rPr lang="en-US" dirty="0" err="1"/>
              <a:t>relu</a:t>
            </a:r>
            <a:r>
              <a:rPr lang="en-US" dirty="0"/>
              <a:t>'))</a:t>
            </a:r>
          </a:p>
          <a:p>
            <a:r>
              <a:rPr lang="en-US" dirty="0"/>
              <a:t>model.add(Dense(1, activation='sigmoid</a:t>
            </a:r>
            <a:r>
              <a:rPr lang="en-US" dirty="0" smtClean="0"/>
              <a:t>'))</a:t>
            </a:r>
          </a:p>
          <a:p>
            <a:endParaRPr lang="en-US" dirty="0"/>
          </a:p>
          <a:p>
            <a:r>
              <a:rPr lang="en-US" dirty="0"/>
              <a:t>model.compile(optimizer='</a:t>
            </a:r>
            <a:r>
              <a:rPr lang="en-US" dirty="0" err="1"/>
              <a:t>adam</a:t>
            </a:r>
            <a:r>
              <a:rPr lang="en-US" dirty="0" smtClean="0"/>
              <a:t>',loss</a:t>
            </a:r>
            <a:r>
              <a:rPr lang="en-US" dirty="0"/>
              <a:t>=</a:t>
            </a:r>
            <a:r>
              <a:rPr lang="en-US" dirty="0" smtClean="0"/>
              <a:t>'</a:t>
            </a:r>
            <a:r>
              <a:rPr lang="en-US" dirty="0" err="1" smtClean="0"/>
              <a:t>binary_crossentropy,metrics</a:t>
            </a:r>
            <a:r>
              <a:rPr lang="en-US" dirty="0"/>
              <a:t>=['accuracy</a:t>
            </a:r>
            <a:r>
              <a:rPr lang="en-US" dirty="0" smtClean="0"/>
              <a:t>'])</a:t>
            </a:r>
          </a:p>
          <a:p>
            <a:endParaRPr lang="en-US" dirty="0"/>
          </a:p>
          <a:p>
            <a:r>
              <a:rPr lang="en-US" dirty="0"/>
              <a:t>history = model.fit_generator(generator=</a:t>
            </a:r>
            <a:r>
              <a:rPr lang="en-US" dirty="0" err="1"/>
              <a:t>batch_generator</a:t>
            </a:r>
            <a:r>
              <a:rPr lang="en-US" dirty="0"/>
              <a:t>(</a:t>
            </a:r>
            <a:r>
              <a:rPr lang="en-US" dirty="0" err="1"/>
              <a:t>x_train_tfidf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32),                    epochs=3, </a:t>
            </a:r>
            <a:r>
              <a:rPr lang="en-US" dirty="0" err="1"/>
              <a:t>validation_data</a:t>
            </a:r>
            <a:r>
              <a:rPr lang="en-US" dirty="0"/>
              <a:t>=(x_validation_tfidf, </a:t>
            </a:r>
            <a:r>
              <a:rPr lang="en-US" dirty="0" err="1"/>
              <a:t>y_validation</a:t>
            </a:r>
            <a:r>
              <a:rPr lang="en-US" dirty="0"/>
              <a:t>),                    steps_per_epoch=</a:t>
            </a:r>
            <a:r>
              <a:rPr lang="en-US" dirty="0" err="1"/>
              <a:t>x_train_tfidf.shape</a:t>
            </a:r>
            <a:r>
              <a:rPr lang="en-US" dirty="0"/>
              <a:t>[0]/32)</a:t>
            </a:r>
          </a:p>
        </p:txBody>
      </p:sp>
    </p:spTree>
    <p:extLst>
      <p:ext uri="{BB962C8B-B14F-4D97-AF65-F5344CB8AC3E}">
        <p14:creationId xmlns:p14="http://schemas.microsoft.com/office/powerpoint/2010/main" val="996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19" y="477929"/>
            <a:ext cx="9404723" cy="985938"/>
          </a:xfrm>
        </p:spPr>
        <p:txBody>
          <a:bodyPr/>
          <a:lstStyle/>
          <a:p>
            <a:r>
              <a:rPr lang="en-US" b="1" dirty="0" smtClean="0"/>
              <a:t> Results of Neural </a:t>
            </a:r>
            <a:r>
              <a:rPr lang="en-US" b="1" dirty="0"/>
              <a:t>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5" y="2084896"/>
            <a:ext cx="5565777" cy="1422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7" y="1937745"/>
            <a:ext cx="5589588" cy="3138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4" y="4153229"/>
            <a:ext cx="4706937" cy="2627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548575" y="1673258"/>
            <a:ext cx="448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Classification Metrix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14377" y="1350092"/>
            <a:ext cx="50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ROC(</a:t>
            </a:r>
            <a:r>
              <a:rPr lang="en-US" sz="1600" dirty="0"/>
              <a:t>R</a:t>
            </a:r>
            <a:r>
              <a:rPr lang="en-US" sz="1600" dirty="0" smtClean="0"/>
              <a:t>eceiver </a:t>
            </a:r>
            <a:r>
              <a:rPr lang="en-US" sz="1600" dirty="0"/>
              <a:t>O</a:t>
            </a:r>
            <a:r>
              <a:rPr lang="en-US" sz="1600" dirty="0" smtClean="0"/>
              <a:t>perating </a:t>
            </a:r>
            <a:r>
              <a:rPr lang="en-US" sz="1600" dirty="0"/>
              <a:t>C</a:t>
            </a:r>
            <a:r>
              <a:rPr lang="en-US" sz="1600" dirty="0" smtClean="0"/>
              <a:t>haracteristic</a:t>
            </a:r>
            <a:r>
              <a:rPr lang="en-US" b="1" dirty="0" smtClean="0"/>
              <a:t>) Curve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77994" y="3796124"/>
            <a:ext cx="383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Validation loss curve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23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89888"/>
            <a:ext cx="9717088" cy="48585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1. Introduction</a:t>
            </a:r>
          </a:p>
          <a:p>
            <a:endParaRPr lang="en-US" dirty="0" smtClean="0"/>
          </a:p>
          <a:p>
            <a:r>
              <a:rPr lang="en-US" dirty="0" smtClean="0"/>
              <a:t>2. Data Collection</a:t>
            </a:r>
          </a:p>
          <a:p>
            <a:endParaRPr lang="en-US" dirty="0" smtClean="0"/>
          </a:p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Prelim study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4. Data </a:t>
            </a:r>
            <a:r>
              <a:rPr lang="en-US" dirty="0"/>
              <a:t>cleaning or preparation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5. Selecting machine learning models</a:t>
            </a:r>
          </a:p>
          <a:p>
            <a:endParaRPr lang="en-US" dirty="0" smtClean="0"/>
          </a:p>
          <a:p>
            <a:r>
              <a:rPr lang="en-US" dirty="0" smtClean="0"/>
              <a:t>6. Neural Network</a:t>
            </a:r>
          </a:p>
          <a:p>
            <a:endParaRPr lang="en-US" dirty="0" smtClean="0"/>
          </a:p>
          <a:p>
            <a:r>
              <a:rPr lang="en-US" dirty="0" smtClean="0"/>
              <a:t>7. Live testing on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5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Live testing on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352" y="1457326"/>
            <a:ext cx="10169526" cy="5400674"/>
          </a:xfrm>
        </p:spPr>
        <p:txBody>
          <a:bodyPr>
            <a:noAutofit/>
          </a:bodyPr>
          <a:lstStyle/>
          <a:p>
            <a:r>
              <a:rPr lang="en-US" dirty="0" smtClean="0"/>
              <a:t>I accomplished this with the help of FLASK</a:t>
            </a:r>
          </a:p>
          <a:p>
            <a:endParaRPr lang="en-US" dirty="0" smtClean="0"/>
          </a:p>
          <a:p>
            <a:r>
              <a:rPr lang="en-US" sz="2800" dirty="0" smtClean="0"/>
              <a:t>What is </a:t>
            </a:r>
            <a:r>
              <a:rPr lang="en-US" sz="2800" b="1" dirty="0" smtClean="0"/>
              <a:t>FLASK</a:t>
            </a:r>
            <a:r>
              <a:rPr lang="en-US" sz="2800" dirty="0" smtClean="0"/>
              <a:t>?</a:t>
            </a:r>
          </a:p>
          <a:p>
            <a:endParaRPr lang="en-US" sz="2800" dirty="0" smtClean="0"/>
          </a:p>
          <a:p>
            <a:pPr lvl="1"/>
            <a:r>
              <a:rPr lang="en-US" sz="2000" dirty="0"/>
              <a:t>Flask is a micro </a:t>
            </a:r>
            <a:r>
              <a:rPr lang="en-US" sz="2000" dirty="0" smtClean="0"/>
              <a:t>web framework</a:t>
            </a:r>
            <a:r>
              <a:rPr lang="en-US" sz="2000" dirty="0"/>
              <a:t> written in </a:t>
            </a:r>
            <a:r>
              <a:rPr lang="en-US" sz="2000" dirty="0" smtClean="0"/>
              <a:t>Python.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/>
              <a:t>F</a:t>
            </a:r>
            <a:r>
              <a:rPr lang="en-US" sz="2000" dirty="0" smtClean="0"/>
              <a:t>lask </a:t>
            </a:r>
            <a:r>
              <a:rPr lang="en-US" sz="2000" dirty="0"/>
              <a:t>provides you with tools, libraries and technologies that allow you to build a web application. 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This </a:t>
            </a:r>
            <a:r>
              <a:rPr lang="en-US" sz="2000" dirty="0"/>
              <a:t>web application can be some web pages, a blog, a wiki or go as big as a web-based calendar application or a commercial website.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322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Flask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14450"/>
            <a:ext cx="10626465" cy="4933950"/>
          </a:xfrm>
        </p:spPr>
      </p:pic>
    </p:spTree>
    <p:extLst>
      <p:ext uri="{BB962C8B-B14F-4D97-AF65-F5344CB8AC3E}">
        <p14:creationId xmlns:p14="http://schemas.microsoft.com/office/powerpoint/2010/main" val="20237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3058"/>
          </a:xfrm>
        </p:spPr>
        <p:txBody>
          <a:bodyPr/>
          <a:lstStyle/>
          <a:p>
            <a:r>
              <a:rPr lang="en-US" sz="2800" b="1" smtClean="0"/>
              <a:t>Website</a:t>
            </a:r>
            <a:endParaRPr lang="en-US" sz="28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49" y="1604858"/>
            <a:ext cx="8947150" cy="3847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672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253537" cy="1107858"/>
          </a:xfrm>
        </p:spPr>
        <p:txBody>
          <a:bodyPr/>
          <a:lstStyle/>
          <a:p>
            <a:r>
              <a:rPr lang="en-US" sz="4000" b="1" dirty="0"/>
              <a:t>Sentences and their </a:t>
            </a:r>
            <a:r>
              <a:rPr lang="en-US" sz="4000" b="1" dirty="0" smtClean="0"/>
              <a:t>prediction </a:t>
            </a:r>
            <a:r>
              <a:rPr lang="en-US" sz="4000" b="1" dirty="0"/>
              <a:t>value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60576"/>
            <a:ext cx="10479088" cy="46878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 ain’t got no money</a:t>
            </a:r>
          </a:p>
          <a:p>
            <a:pPr lvl="2"/>
            <a:r>
              <a:rPr lang="nb-NO" dirty="0" smtClean="0"/>
              <a:t>Negative</a:t>
            </a:r>
            <a:r>
              <a:rPr lang="nb-NO" b="1" dirty="0"/>
              <a:t> 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0.09550709</a:t>
            </a:r>
          </a:p>
          <a:p>
            <a:r>
              <a:rPr lang="nb-NO" dirty="0" smtClean="0"/>
              <a:t>I love whatever i am doin</a:t>
            </a:r>
          </a:p>
          <a:p>
            <a:pPr lvl="2"/>
            <a:r>
              <a:rPr lang="nb-NO" dirty="0" smtClean="0"/>
              <a:t>positive</a:t>
            </a:r>
            <a:r>
              <a:rPr lang="nb-NO" b="1" dirty="0"/>
              <a:t> 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0.8527518</a:t>
            </a:r>
          </a:p>
          <a:p>
            <a:r>
              <a:rPr lang="nb-NO" dirty="0" smtClean="0"/>
              <a:t>That’s </a:t>
            </a:r>
            <a:r>
              <a:rPr lang="nb-NO" dirty="0"/>
              <a:t>A</a:t>
            </a:r>
            <a:r>
              <a:rPr lang="nb-NO" dirty="0" smtClean="0"/>
              <a:t>wesome!!......</a:t>
            </a:r>
          </a:p>
          <a:p>
            <a:pPr lvl="2"/>
            <a:r>
              <a:rPr lang="nb-NO" dirty="0"/>
              <a:t>positive</a:t>
            </a:r>
            <a:r>
              <a:rPr lang="nb-NO" b="1" dirty="0"/>
              <a:t> 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>0.9294801</a:t>
            </a:r>
          </a:p>
          <a:p>
            <a:r>
              <a:rPr lang="en-US" dirty="0"/>
              <a:t>Can't nobody beat '</a:t>
            </a:r>
            <a:r>
              <a:rPr lang="en-US" dirty="0" err="1"/>
              <a:t>em</a:t>
            </a:r>
            <a:r>
              <a:rPr lang="en-US" dirty="0"/>
              <a:t>.</a:t>
            </a:r>
          </a:p>
          <a:p>
            <a:pPr lvl="2"/>
            <a:r>
              <a:rPr lang="fi-FI" dirty="0"/>
              <a:t>Negative</a:t>
            </a:r>
            <a:r>
              <a:rPr lang="fi-FI" b="1" dirty="0"/>
              <a:t> </a:t>
            </a:r>
            <a:r>
              <a:rPr lang="fi-FI" dirty="0"/>
              <a:t/>
            </a:r>
            <a:br>
              <a:rPr lang="fi-FI" dirty="0"/>
            </a:br>
            <a:r>
              <a:rPr lang="fi-FI" dirty="0"/>
              <a:t>0.19553101</a:t>
            </a:r>
          </a:p>
          <a:p>
            <a:r>
              <a:rPr lang="fi-FI" dirty="0"/>
              <a:t>Won't anybody hit us.</a:t>
            </a:r>
          </a:p>
          <a:p>
            <a:pPr lvl="2"/>
            <a:r>
              <a:rPr lang="nb-NO" dirty="0"/>
              <a:t>Negative</a:t>
            </a:r>
            <a:r>
              <a:rPr lang="nb-NO" b="1" dirty="0"/>
              <a:t> </a:t>
            </a:r>
            <a:r>
              <a:rPr lang="nb-NO" dirty="0"/>
              <a:t/>
            </a:r>
            <a:br>
              <a:rPr lang="nb-NO" dirty="0"/>
            </a:br>
            <a:r>
              <a:rPr lang="nb-NO" dirty="0"/>
              <a:t>0.3599353</a:t>
            </a:r>
          </a:p>
          <a:p>
            <a:endParaRPr lang="nb-NO" dirty="0" smtClean="0"/>
          </a:p>
          <a:p>
            <a:endParaRPr lang="nb-NO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925312" y="2791968"/>
            <a:ext cx="5376672" cy="131673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49568" y="3128003"/>
            <a:ext cx="5132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Prediction value  &lt;  0.5  is  “Negative”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And</a:t>
            </a:r>
          </a:p>
          <a:p>
            <a:r>
              <a:rPr lang="en-US" dirty="0">
                <a:solidFill>
                  <a:schemeClr val="bg1"/>
                </a:solidFill>
              </a:rPr>
              <a:t>Prediction </a:t>
            </a:r>
            <a:r>
              <a:rPr lang="en-US" dirty="0" smtClean="0">
                <a:solidFill>
                  <a:schemeClr val="bg1"/>
                </a:solidFill>
              </a:rPr>
              <a:t>value  &gt;  0.5  </a:t>
            </a:r>
            <a:r>
              <a:rPr lang="en-US" dirty="0">
                <a:solidFill>
                  <a:schemeClr val="bg1"/>
                </a:solidFill>
              </a:rPr>
              <a:t>is </a:t>
            </a:r>
            <a:r>
              <a:rPr lang="en-US" dirty="0" smtClean="0">
                <a:solidFill>
                  <a:schemeClr val="bg1"/>
                </a:solidFill>
              </a:rPr>
              <a:t>“Positive”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0384" y="2838950"/>
            <a:ext cx="107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NOTE :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???......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9282">
            <a:off x="1463530" y="1689514"/>
            <a:ext cx="3295734" cy="34651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625">
            <a:off x="6959347" y="2646732"/>
            <a:ext cx="3203243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3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45920"/>
            <a:ext cx="9796336" cy="460247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www2.cs.duke.edu/courses/spring14/compsci290/assignments/lab02.html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https://www.datasciencebytes.com/bytes/2015/02/24/running-a-flask-app-on-aws-ec2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medium.com/paper-club/paper-review-dropout-a-simple-way-to-prevent-neural-networks-from-overfitting-4f25e8f2283a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https://keras.io/models/sequential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archive.ics.uci.edu/ml/datasets/Sentiment+Labelled+Sentences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arxiv.org/pdf/1612.01556.pdf</a:t>
            </a:r>
            <a:endParaRPr lang="en-US" dirty="0" smtClean="0"/>
          </a:p>
          <a:p>
            <a:r>
              <a:rPr lang="en-US" dirty="0" smtClean="0"/>
              <a:t>YouTube videos on sentimental analysis</a:t>
            </a:r>
          </a:p>
        </p:txBody>
      </p:sp>
    </p:spTree>
    <p:extLst>
      <p:ext uri="{BB962C8B-B14F-4D97-AF65-F5344CB8AC3E}">
        <p14:creationId xmlns:p14="http://schemas.microsoft.com/office/powerpoint/2010/main" val="20233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288" y="1967706"/>
            <a:ext cx="3251200" cy="3251200"/>
          </a:xfrm>
        </p:spPr>
      </p:pic>
    </p:spTree>
    <p:extLst>
      <p:ext uri="{BB962C8B-B14F-4D97-AF65-F5344CB8AC3E}">
        <p14:creationId xmlns:p14="http://schemas.microsoft.com/office/powerpoint/2010/main" val="148555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</a:t>
            </a:r>
            <a:r>
              <a:rPr lang="en-US" b="1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02080"/>
            <a:ext cx="9619552" cy="4846319"/>
          </a:xfrm>
        </p:spPr>
        <p:txBody>
          <a:bodyPr>
            <a:normAutofit fontScale="85000" lnSpcReduction="20000"/>
          </a:bodyPr>
          <a:lstStyle/>
          <a:p>
            <a:r>
              <a:rPr lang="en-US" sz="2600" b="1" dirty="0"/>
              <a:t>What is sentimental analysis </a:t>
            </a:r>
            <a:r>
              <a:rPr lang="en-US" sz="2600" b="1" dirty="0" smtClean="0"/>
              <a:t>?</a:t>
            </a:r>
          </a:p>
          <a:p>
            <a:endParaRPr lang="en-US" sz="2400" b="1" dirty="0" smtClean="0"/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process of computationally identifying and categorizing opinions expressed in a piece of </a:t>
            </a:r>
            <a:r>
              <a:rPr lang="en-US" sz="1800" dirty="0" smtClean="0"/>
              <a:t>text </a:t>
            </a:r>
            <a:r>
              <a:rPr lang="en-US" sz="1800" dirty="0"/>
              <a:t>whether the writer's attitude towards a particular topic, product, etc., is </a:t>
            </a:r>
            <a:r>
              <a:rPr lang="en-US" sz="1800" dirty="0" smtClean="0"/>
              <a:t>positive, negative, neutral </a:t>
            </a:r>
            <a:r>
              <a:rPr lang="mr-IN" sz="1800" dirty="0" smtClean="0"/>
              <a:t>…</a:t>
            </a:r>
            <a:r>
              <a:rPr lang="en-US" sz="1800" dirty="0" smtClean="0"/>
              <a:t> etc.</a:t>
            </a:r>
          </a:p>
          <a:p>
            <a:endParaRPr lang="en-US" sz="2000" dirty="0" smtClean="0"/>
          </a:p>
          <a:p>
            <a:r>
              <a:rPr lang="en-US" sz="2400" b="1" dirty="0" smtClean="0"/>
              <a:t>GOAL</a:t>
            </a:r>
          </a:p>
          <a:p>
            <a:endParaRPr lang="en-US" sz="2400" b="1" dirty="0" smtClean="0"/>
          </a:p>
          <a:p>
            <a:pPr marL="742950" lvl="2" indent="-342900"/>
            <a:r>
              <a:rPr lang="en-US" sz="2000" dirty="0"/>
              <a:t>To predict if a sentence entered by the user exhibits a  positive or negative sentiment</a:t>
            </a:r>
            <a:r>
              <a:rPr lang="en-US" sz="2000" dirty="0" smtClean="0"/>
              <a:t>.</a:t>
            </a:r>
          </a:p>
          <a:p>
            <a:pPr marL="342900" lvl="1" indent="-342900"/>
            <a:endParaRPr lang="en-US" sz="2200" dirty="0" smtClean="0"/>
          </a:p>
          <a:p>
            <a:pPr marL="742950" lvl="2" indent="-342900"/>
            <a:r>
              <a:rPr lang="en-US" sz="2000" dirty="0"/>
              <a:t>Initially targeted to all casual users who want to try this utility for fun. </a:t>
            </a:r>
            <a:endParaRPr lang="en-US" sz="2000" dirty="0" smtClean="0"/>
          </a:p>
          <a:p>
            <a:pPr marL="742950" lvl="2" indent="-342900"/>
            <a:endParaRPr lang="en-US" sz="2000" dirty="0"/>
          </a:p>
          <a:p>
            <a:pPr marL="742950" lvl="2" indent="-342900"/>
            <a:r>
              <a:rPr lang="en-US" sz="2000" dirty="0" smtClean="0"/>
              <a:t>Later </a:t>
            </a:r>
            <a:r>
              <a:rPr lang="en-US" sz="2000" dirty="0"/>
              <a:t>on the idea can be expanded to allow automated sentiment analysis of tweets, social media posts etc..</a:t>
            </a:r>
          </a:p>
          <a:p>
            <a:pPr marL="342900" lvl="1" indent="-342900"/>
            <a:endParaRPr lang="en-US" sz="2400" dirty="0"/>
          </a:p>
          <a:p>
            <a:endParaRPr lang="en-US" dirty="0" smtClean="0"/>
          </a:p>
          <a:p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b="1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3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</a:t>
            </a:r>
            <a:r>
              <a:rPr lang="en-US" b="1" dirty="0" smtClean="0"/>
              <a:t>. Data Collection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Small Data : 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archive.ics.uci.edu/ml/datasets/Sentiment+Labelled+Sentences</a:t>
            </a:r>
            <a:endParaRPr lang="en-US" dirty="0" smtClean="0"/>
          </a:p>
          <a:p>
            <a:pPr lvl="1"/>
            <a:r>
              <a:rPr lang="is-IS" dirty="0" smtClean="0"/>
              <a:t>Corpus : 10662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ositive sentences : 5331</a:t>
            </a:r>
          </a:p>
          <a:p>
            <a:pPr lvl="1"/>
            <a:r>
              <a:rPr lang="en-US" dirty="0" smtClean="0"/>
              <a:t>Negative sentences </a:t>
            </a:r>
            <a:r>
              <a:rPr lang="en-US" dirty="0"/>
              <a:t>: 5331</a:t>
            </a:r>
          </a:p>
          <a:p>
            <a:endParaRPr lang="en-US" dirty="0" smtClean="0"/>
          </a:p>
          <a:p>
            <a:r>
              <a:rPr lang="en-US" b="1" dirty="0" smtClean="0"/>
              <a:t>Large Data :</a:t>
            </a:r>
          </a:p>
          <a:p>
            <a:pPr lvl="1"/>
            <a:r>
              <a:rPr lang="en-US" dirty="0" smtClean="0"/>
              <a:t>I collected the data from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cs.stanford.edu/people/alecmgo/trainingandtestdata.zip</a:t>
            </a:r>
            <a:endParaRPr lang="en-US" dirty="0" smtClean="0"/>
          </a:p>
          <a:p>
            <a:pPr lvl="1"/>
            <a:r>
              <a:rPr lang="is-IS" dirty="0"/>
              <a:t>Corpus </a:t>
            </a:r>
            <a:r>
              <a:rPr lang="en-US" dirty="0" smtClean="0"/>
              <a:t>: 1600000 </a:t>
            </a:r>
          </a:p>
          <a:p>
            <a:pPr lvl="1"/>
            <a:r>
              <a:rPr lang="en-US" dirty="0"/>
              <a:t>Positive sentences </a:t>
            </a:r>
            <a:r>
              <a:rPr lang="en-US" dirty="0" smtClean="0"/>
              <a:t>: 800000</a:t>
            </a:r>
          </a:p>
          <a:p>
            <a:pPr lvl="1"/>
            <a:r>
              <a:rPr lang="en-US" dirty="0" smtClean="0"/>
              <a:t>Negative </a:t>
            </a:r>
            <a:r>
              <a:rPr lang="en-US" dirty="0"/>
              <a:t>sentences : 800000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3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6619"/>
          </a:xfrm>
        </p:spPr>
        <p:txBody>
          <a:bodyPr/>
          <a:lstStyle/>
          <a:p>
            <a:r>
              <a:rPr lang="en-US" b="1" dirty="0" smtClean="0"/>
              <a:t>3. </a:t>
            </a:r>
            <a:r>
              <a:rPr lang="en-US" b="1" dirty="0"/>
              <a:t>Prelim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133856"/>
            <a:ext cx="11082528" cy="552297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sz="2400" b="1" dirty="0" smtClean="0"/>
          </a:p>
          <a:p>
            <a:pPr marL="742950" lvl="2" indent="-342900"/>
            <a:r>
              <a:rPr lang="en-US" sz="1800" dirty="0"/>
              <a:t>I initially started of with a small data set of 2000 sentences and did the below to understand the working of sentimental analysis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1938813" y="3703892"/>
            <a:ext cx="2220658" cy="6280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Corpus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3"/>
            <a:endCxn id="9" idx="1"/>
          </p:cNvCxnSpPr>
          <p:nvPr/>
        </p:nvCxnSpPr>
        <p:spPr>
          <a:xfrm>
            <a:off x="4159471" y="4017931"/>
            <a:ext cx="1031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191409" y="3707604"/>
            <a:ext cx="2265426" cy="62065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 the Corpus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436864" y="3674076"/>
            <a:ext cx="2265426" cy="6520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499419" y="5386106"/>
            <a:ext cx="2265426" cy="6520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Classifier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436864" y="5386106"/>
            <a:ext cx="2265426" cy="6520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Feature Vectors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456170" y="4031266"/>
            <a:ext cx="980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2" idx="0"/>
          </p:cNvCxnSpPr>
          <p:nvPr/>
        </p:nvCxnSpPr>
        <p:spPr>
          <a:xfrm>
            <a:off x="9569577" y="4326163"/>
            <a:ext cx="0" cy="105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1"/>
            <a:endCxn id="11" idx="3"/>
          </p:cNvCxnSpPr>
          <p:nvPr/>
        </p:nvCxnSpPr>
        <p:spPr>
          <a:xfrm flipH="1">
            <a:off x="6764845" y="5712149"/>
            <a:ext cx="16720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482786" y="5205984"/>
            <a:ext cx="1302829" cy="103549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</a:p>
          <a:p>
            <a:pPr algn="ctr"/>
            <a:r>
              <a:rPr lang="en-US" dirty="0" smtClean="0"/>
              <a:t>(</a:t>
            </a:r>
            <a:r>
              <a:rPr lang="en-US" sz="1200" dirty="0" smtClean="0"/>
              <a:t>Positive or Negative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0" name="Straight Arrow Connector 49"/>
          <p:cNvCxnSpPr>
            <a:stCxn id="11" idx="1"/>
          </p:cNvCxnSpPr>
          <p:nvPr/>
        </p:nvCxnSpPr>
        <p:spPr>
          <a:xfrm flipH="1">
            <a:off x="3779520" y="5712150"/>
            <a:ext cx="719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205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6111" y="452718"/>
            <a:ext cx="10369551" cy="57956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80884" y="3573018"/>
            <a:ext cx="2220658" cy="6280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Feature Vectors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80884" y="4517516"/>
            <a:ext cx="2220658" cy="6280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Creating Classifier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80884" y="701327"/>
            <a:ext cx="2220658" cy="6280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Corpus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980884" y="5473826"/>
            <a:ext cx="2220658" cy="6280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80884" y="1632046"/>
            <a:ext cx="2220658" cy="6280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Cleaning the corpus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980884" y="2570867"/>
            <a:ext cx="2220658" cy="62807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44112" y="1568717"/>
            <a:ext cx="6071616" cy="6280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Removal of html, non-letters and Stop words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944112" y="2570867"/>
            <a:ext cx="6071616" cy="6280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Tokenization in NLP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944112" y="3494628"/>
            <a:ext cx="6071616" cy="6280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 to vectors (Count Vectorizer)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44112" y="4458458"/>
            <a:ext cx="6071616" cy="6280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Forest Model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944112" y="5473826"/>
            <a:ext cx="6071616" cy="6280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 or Negative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979218" y="718401"/>
            <a:ext cx="6071616" cy="6280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26" name="Down Arrow 25"/>
          <p:cNvSpPr/>
          <p:nvPr/>
        </p:nvSpPr>
        <p:spPr>
          <a:xfrm>
            <a:off x="1848897" y="1315627"/>
            <a:ext cx="484632" cy="324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806176" y="4187614"/>
            <a:ext cx="484632" cy="324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1806176" y="3204946"/>
            <a:ext cx="484632" cy="3485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1848897" y="2260124"/>
            <a:ext cx="484632" cy="324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1806176" y="5165070"/>
            <a:ext cx="484632" cy="324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7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4. </a:t>
            </a:r>
            <a:r>
              <a:rPr lang="en-US" b="1" dirty="0"/>
              <a:t>Data cleaning or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60576"/>
            <a:ext cx="9418384" cy="4925568"/>
          </a:xfrm>
        </p:spPr>
        <p:txBody>
          <a:bodyPr>
            <a:normAutofit/>
          </a:bodyPr>
          <a:lstStyle/>
          <a:p>
            <a:endParaRPr lang="en-US" b="1" dirty="0" smtClean="0"/>
          </a:p>
          <a:p>
            <a:r>
              <a:rPr lang="en-US" b="1" dirty="0" smtClean="0"/>
              <a:t>Initial data preparation/checking :</a:t>
            </a:r>
          </a:p>
          <a:p>
            <a:endParaRPr lang="en-US" b="1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hape </a:t>
            </a:r>
            <a:r>
              <a:rPr lang="en-US" dirty="0"/>
              <a:t>of data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Number of positive and Negative sentences.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Null Values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Looking into the target variable and their value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129" y="4901184"/>
            <a:ext cx="1887207" cy="171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738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571500"/>
            <a:ext cx="9540304" cy="5676899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In-depth cleaning </a:t>
            </a:r>
            <a:r>
              <a:rPr lang="en-US" sz="2400" b="1" dirty="0" smtClean="0"/>
              <a:t>:</a:t>
            </a:r>
          </a:p>
          <a:p>
            <a:endParaRPr lang="en-US" sz="2400" b="1" dirty="0"/>
          </a:p>
          <a:p>
            <a:pPr lvl="1"/>
            <a:r>
              <a:rPr lang="en-US" sz="2000" dirty="0"/>
              <a:t>To study the data set really well and check if the below were there in sentences and I wrote a function to clean them</a:t>
            </a:r>
            <a:r>
              <a:rPr lang="en-US" sz="2000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HTML </a:t>
            </a:r>
            <a:r>
              <a:rPr lang="en-US" dirty="0" smtClean="0"/>
              <a:t>Decoding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smtClean="0"/>
              <a:t>mention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URL </a:t>
            </a:r>
            <a:r>
              <a:rPr lang="en-US" dirty="0" smtClean="0"/>
              <a:t>Links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UTF-8 BOM (Byte Order Mark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hashtag </a:t>
            </a:r>
            <a:r>
              <a:rPr lang="en-US" dirty="0"/>
              <a:t>/ </a:t>
            </a:r>
            <a:r>
              <a:rPr lang="en-US" dirty="0" smtClean="0"/>
              <a:t>numbers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Negations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129" y="4901184"/>
            <a:ext cx="1887207" cy="171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5" y="2771774"/>
            <a:ext cx="9398000" cy="37814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5" y="342900"/>
            <a:ext cx="9398000" cy="2186869"/>
          </a:xfrm>
        </p:spPr>
      </p:pic>
    </p:spTree>
    <p:extLst>
      <p:ext uri="{BB962C8B-B14F-4D97-AF65-F5344CB8AC3E}">
        <p14:creationId xmlns:p14="http://schemas.microsoft.com/office/powerpoint/2010/main" val="106815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6927</TotalTime>
  <Words>911</Words>
  <Application>Microsoft Macintosh PowerPoint</Application>
  <PresentationFormat>Widescreen</PresentationFormat>
  <Paragraphs>228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Century Gothic</vt:lpstr>
      <vt:lpstr>Mangal</vt:lpstr>
      <vt:lpstr>Wingdings 3</vt:lpstr>
      <vt:lpstr>Arial</vt:lpstr>
      <vt:lpstr>Ion</vt:lpstr>
      <vt:lpstr>  Sentiment Analysis</vt:lpstr>
      <vt:lpstr>Agenda</vt:lpstr>
      <vt:lpstr>1. INTRODUCTION</vt:lpstr>
      <vt:lpstr>2. Data Collection</vt:lpstr>
      <vt:lpstr>3. Prelim study</vt:lpstr>
      <vt:lpstr>PowerPoint Presentation</vt:lpstr>
      <vt:lpstr>4. Data cleaning or preparation</vt:lpstr>
      <vt:lpstr>PowerPoint Presentation</vt:lpstr>
      <vt:lpstr>PowerPoint Presentation</vt:lpstr>
      <vt:lpstr>Positive sentences – words and their count</vt:lpstr>
      <vt:lpstr>Negative sentences – words and their count</vt:lpstr>
      <vt:lpstr>5. Selecting machine learning models</vt:lpstr>
      <vt:lpstr>PowerPoint Presentation</vt:lpstr>
      <vt:lpstr>6. Neural Network</vt:lpstr>
      <vt:lpstr>PowerPoint Presentation</vt:lpstr>
      <vt:lpstr>What is TFIDF ? </vt:lpstr>
      <vt:lpstr>PowerPoint Presentation</vt:lpstr>
      <vt:lpstr>PowerPoint Presentation</vt:lpstr>
      <vt:lpstr> Results of Neural Network</vt:lpstr>
      <vt:lpstr>Live testing on Website</vt:lpstr>
      <vt:lpstr>Flask code</vt:lpstr>
      <vt:lpstr>Website</vt:lpstr>
      <vt:lpstr>Sentences and their prediction value</vt:lpstr>
      <vt:lpstr>Questions ???......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Donna Alex</dc:creator>
  <cp:lastModifiedBy>Donna Alex</cp:lastModifiedBy>
  <cp:revision>132</cp:revision>
  <dcterms:created xsi:type="dcterms:W3CDTF">2018-04-02T20:58:52Z</dcterms:created>
  <dcterms:modified xsi:type="dcterms:W3CDTF">2018-04-07T16:26:08Z</dcterms:modified>
</cp:coreProperties>
</file>